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3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705" y="140128"/>
            <a:ext cx="8229600" cy="916448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400" dirty="0" smtClean="0">
                <a:solidFill>
                  <a:srgbClr val="00B050"/>
                </a:solidFill>
              </a:rPr>
              <a:t>Государственные услуги</a:t>
            </a:r>
            <a:r>
              <a:rPr lang="ru-RU" sz="1400" dirty="0">
                <a:solidFill>
                  <a:srgbClr val="00B050"/>
                </a:solidFill>
              </a:rPr>
              <a:t/>
            </a:r>
            <a:br>
              <a:rPr lang="ru-RU" sz="1400" dirty="0">
                <a:solidFill>
                  <a:srgbClr val="00B050"/>
                </a:solidFill>
              </a:rPr>
            </a:br>
            <a:r>
              <a:rPr lang="ru-RU" sz="1400" dirty="0" smtClean="0">
                <a:solidFill>
                  <a:srgbClr val="00B050"/>
                </a:solidFill>
              </a:rPr>
              <a:t>«Присвоение квалификации судебного эксперта</a:t>
            </a:r>
            <a:r>
              <a:rPr lang="ru-RU" sz="1400" dirty="0">
                <a:solidFill>
                  <a:srgbClr val="00B050"/>
                </a:solidFill>
              </a:rPr>
              <a:t>» </a:t>
            </a:r>
            <a:r>
              <a:rPr lang="ru-RU" sz="1400" dirty="0" smtClean="0">
                <a:solidFill>
                  <a:srgbClr val="00B050"/>
                </a:solidFill>
              </a:rPr>
              <a:t>и «Присвоение </a:t>
            </a:r>
            <a:r>
              <a:rPr lang="ru-RU" sz="1400" dirty="0">
                <a:solidFill>
                  <a:srgbClr val="00B050"/>
                </a:solidFill>
              </a:rPr>
              <a:t>квалификации на право производства определенного вида судебно-медицинской, судебно-психиатрической и судебно-наркологической экспертиз» </a:t>
            </a:r>
            <a:endParaRPr lang="ru-RU" dirty="0"/>
          </a:p>
        </p:txBody>
      </p:sp>
      <p:pic>
        <p:nvPicPr>
          <p:cNvPr id="4" name="Рисунок 3" descr="AeS0jZW4wws.jpg"/>
          <p:cNvPicPr>
            <a:picLocks noChangeAspect="1"/>
          </p:cNvPicPr>
          <p:nvPr/>
        </p:nvPicPr>
        <p:blipFill rotWithShape="1">
          <a:blip r:embed="rId2" cstate="print"/>
          <a:srcRect l="17155" r="15528"/>
          <a:stretch/>
        </p:blipFill>
        <p:spPr>
          <a:xfrm>
            <a:off x="1116711" y="3589779"/>
            <a:ext cx="647700" cy="96217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8473" y="4619523"/>
            <a:ext cx="15841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solidFill>
                  <a:schemeClr val="tx2"/>
                </a:solidFill>
              </a:rPr>
              <a:t>Услугополучатель</a:t>
            </a:r>
            <a:endParaRPr lang="ru-RU" sz="1400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20891" y="2992217"/>
            <a:ext cx="765513" cy="294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271"/>
          <a:stretch/>
        </p:blipFill>
        <p:spPr>
          <a:xfrm>
            <a:off x="930723" y="1645110"/>
            <a:ext cx="1019677" cy="22835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07015" y="2134426"/>
            <a:ext cx="13932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000" dirty="0" smtClean="0">
                <a:solidFill>
                  <a:srgbClr val="0070C0"/>
                </a:solidFill>
              </a:rPr>
              <a:t>Электронное лицензирование РК</a:t>
            </a:r>
            <a:endParaRPr lang="ru-RU" sz="1000" dirty="0">
              <a:solidFill>
                <a:srgbClr val="0070C0"/>
              </a:solidFill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131" y="1633198"/>
            <a:ext cx="822325" cy="265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 descr="КТРМ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9674" y="1452332"/>
            <a:ext cx="549054" cy="549054"/>
          </a:xfrm>
          <a:prstGeom prst="rect">
            <a:avLst/>
          </a:prstGeom>
        </p:spPr>
      </p:pic>
      <p:pic>
        <p:nvPicPr>
          <p:cNvPr id="13" name="Рисунок 12" descr="герб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46189" y="1519397"/>
            <a:ext cx="216024" cy="20133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484755" y="2121505"/>
            <a:ext cx="17296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Канцелярия Центра </a:t>
            </a:r>
          </a:p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судебных экспертиз </a:t>
            </a:r>
          </a:p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МЮ РК </a:t>
            </a:r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90" t="71456" r="39294" b="6930"/>
          <a:stretch/>
        </p:blipFill>
        <p:spPr>
          <a:xfrm>
            <a:off x="7372441" y="1246880"/>
            <a:ext cx="1074577" cy="903019"/>
          </a:xfrm>
          <a:prstGeom prst="rect">
            <a:avLst/>
          </a:prstGeom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467" y="1656098"/>
            <a:ext cx="822325" cy="252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044888" y="2132798"/>
            <a:ext cx="172968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Прохождение квалификационного экзамена в назначенном времени и месте </a:t>
            </a:r>
          </a:p>
          <a:p>
            <a:pPr algn="ctr"/>
            <a:r>
              <a:rPr lang="ru-RU" sz="1100" dirty="0">
                <a:solidFill>
                  <a:srgbClr val="0070C0"/>
                </a:solidFill>
              </a:rPr>
              <a:t>н</a:t>
            </a:r>
            <a:r>
              <a:rPr lang="ru-RU" sz="1100" dirty="0" smtClean="0">
                <a:solidFill>
                  <a:srgbClr val="0070C0"/>
                </a:solidFill>
              </a:rPr>
              <a:t>а 4 рабочий день</a:t>
            </a:r>
          </a:p>
        </p:txBody>
      </p:sp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474076" y="4487729"/>
            <a:ext cx="780122" cy="318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939" y="5037919"/>
            <a:ext cx="1301583" cy="87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6443290" y="5816772"/>
            <a:ext cx="2593206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tx2"/>
                </a:solidFill>
              </a:rPr>
              <a:t>Личный кабинет</a:t>
            </a:r>
          </a:p>
          <a:p>
            <a:pPr algn="ctr"/>
            <a:r>
              <a:rPr lang="ru-RU" sz="1050" b="1" dirty="0" smtClean="0">
                <a:solidFill>
                  <a:schemeClr val="tx2"/>
                </a:solidFill>
              </a:rPr>
              <a:t> «</a:t>
            </a:r>
            <a:r>
              <a:rPr lang="ru-RU" sz="1050" b="1" dirty="0" err="1" smtClean="0">
                <a:solidFill>
                  <a:schemeClr val="tx2"/>
                </a:solidFill>
              </a:rPr>
              <a:t>услугополучателя</a:t>
            </a:r>
            <a:r>
              <a:rPr lang="ru-RU" sz="1050" b="1" dirty="0" smtClean="0">
                <a:solidFill>
                  <a:schemeClr val="tx2"/>
                </a:solidFill>
              </a:rPr>
              <a:t>» </a:t>
            </a:r>
          </a:p>
          <a:p>
            <a:pPr algn="ctr"/>
            <a:r>
              <a:rPr lang="ru-RU" sz="1050" b="1" dirty="0">
                <a:solidFill>
                  <a:schemeClr val="tx2"/>
                </a:solidFill>
              </a:rPr>
              <a:t>к</a:t>
            </a:r>
            <a:r>
              <a:rPr lang="ru-RU" sz="1050" b="1" dirty="0" smtClean="0">
                <a:solidFill>
                  <a:schemeClr val="tx2"/>
                </a:solidFill>
              </a:rPr>
              <a:t>валификационное  свидетельство или дополнение к свидетельству </a:t>
            </a:r>
          </a:p>
          <a:p>
            <a:pPr algn="ctr"/>
            <a:r>
              <a:rPr lang="ru-RU" sz="1050" b="1" dirty="0" smtClean="0">
                <a:solidFill>
                  <a:schemeClr val="tx2"/>
                </a:solidFill>
              </a:rPr>
              <a:t>на 7 рабочий день</a:t>
            </a:r>
            <a:endParaRPr lang="ru-RU" sz="1050" b="1" dirty="0">
              <a:solidFill>
                <a:schemeClr val="tx2"/>
              </a:solidFill>
            </a:endParaRPr>
          </a:p>
        </p:txBody>
      </p:sp>
      <p:pic>
        <p:nvPicPr>
          <p:cNvPr id="23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146" y="1137842"/>
            <a:ext cx="1529409" cy="1618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900986" y="1587314"/>
            <a:ext cx="13690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1"/>
                </a:solidFill>
              </a:rPr>
              <a:t>Срок рассмотрения документов – </a:t>
            </a:r>
          </a:p>
          <a:p>
            <a:pPr algn="ctr"/>
            <a:r>
              <a:rPr lang="ru-RU" sz="1100" b="1" dirty="0">
                <a:solidFill>
                  <a:schemeClr val="accent1"/>
                </a:solidFill>
              </a:rPr>
              <a:t>3 рабочих дня</a:t>
            </a:r>
          </a:p>
        </p:txBody>
      </p: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048" y="1750598"/>
            <a:ext cx="822325" cy="273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30912">
            <a:off x="7157119" y="3253540"/>
            <a:ext cx="584808" cy="30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10042" y="3061784"/>
            <a:ext cx="524301" cy="66452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443290" y="3820996"/>
            <a:ext cx="1276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chemeClr val="accent1"/>
                </a:solidFill>
              </a:rPr>
              <a:t>1 этап</a:t>
            </a:r>
          </a:p>
          <a:p>
            <a:pPr algn="ctr"/>
            <a:r>
              <a:rPr lang="ru-RU" sz="800" b="1" dirty="0" smtClean="0">
                <a:solidFill>
                  <a:schemeClr val="accent1"/>
                </a:solidFill>
              </a:rPr>
              <a:t>Компьютерное тестирование </a:t>
            </a:r>
            <a:endParaRPr lang="ru-RU" sz="8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816" y="3855446"/>
            <a:ext cx="11154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solidFill>
                  <a:schemeClr val="accent1"/>
                </a:solidFill>
              </a:rPr>
              <a:t>2</a:t>
            </a:r>
            <a:r>
              <a:rPr lang="ru-RU" sz="900" b="1" dirty="0" smtClean="0">
                <a:solidFill>
                  <a:schemeClr val="accent1"/>
                </a:solidFill>
              </a:rPr>
              <a:t> этап</a:t>
            </a:r>
          </a:p>
          <a:p>
            <a:pPr algn="ctr"/>
            <a:r>
              <a:rPr lang="ru-RU" sz="800" b="1" dirty="0" smtClean="0">
                <a:solidFill>
                  <a:schemeClr val="accent1"/>
                </a:solidFill>
              </a:rPr>
              <a:t>Экзаменационные билеты </a:t>
            </a:r>
            <a:endParaRPr lang="ru-RU" sz="800" dirty="0"/>
          </a:p>
        </p:txBody>
      </p:sp>
      <p:pic>
        <p:nvPicPr>
          <p:cNvPr id="30" name="Picture 1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942" y="3694935"/>
            <a:ext cx="1069948" cy="745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Прямоугольник 30"/>
          <p:cNvSpPr/>
          <p:nvPr/>
        </p:nvSpPr>
        <p:spPr>
          <a:xfrm>
            <a:off x="707015" y="5873431"/>
            <a:ext cx="21410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Для получения консультации звонить по номеру: 8 (7172) 54-09-73</a:t>
            </a:r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32" name="Picture 1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863" y="3746843"/>
            <a:ext cx="1114247" cy="723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1924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1576</TotalTime>
  <Words>67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Государственные услуги «Присвоение квалификации судебного эксперта» и «Присвоение квалификации на право производства определенного вида судебно-медицинской, судебно-психиатрической и судебно-наркологической экспертиз»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Выдача сертификата об утверждении типа средств измерений</dc:title>
  <dc:creator>Акылбек</dc:creator>
  <cp:lastModifiedBy>Пользователь Windows</cp:lastModifiedBy>
  <cp:revision>80</cp:revision>
  <cp:lastPrinted>2017-02-15T04:16:36Z</cp:lastPrinted>
  <dcterms:created xsi:type="dcterms:W3CDTF">2016-03-01T17:33:50Z</dcterms:created>
  <dcterms:modified xsi:type="dcterms:W3CDTF">2021-08-12T05:38:54Z</dcterms:modified>
</cp:coreProperties>
</file>